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3"/>
    <p:sldId id="860" r:id="rId4"/>
    <p:sldId id="861" r:id="rId5"/>
    <p:sldId id="862" r:id="rId6"/>
    <p:sldId id="863" r:id="rId7"/>
    <p:sldId id="864" r:id="rId8"/>
    <p:sldId id="865" r:id="rId9"/>
    <p:sldId id="866" r:id="rId1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部分  能力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2</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69082"/>
            <a:ext cx="11485848" cy="576248"/>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主要讲述了筷子的起源、传承以及使用时的注意事项。</a:t>
            </a:r>
            <a:endParaRPr lang="zh-CN" altLang="en-US" dirty="0"/>
          </a:p>
        </p:txBody>
      </p:sp>
      <p:pic>
        <p:nvPicPr>
          <p:cNvPr id="3" name="语篇导航-DA.eps" descr="id:2147486385;FounderCES"/>
          <p:cNvPicPr/>
          <p:nvPr/>
        </p:nvPicPr>
        <p:blipFill>
          <a:blip r:embed="rId1"/>
          <a:stretch>
            <a:fillRect/>
          </a:stretch>
        </p:blipFill>
        <p:spPr>
          <a:xfrm>
            <a:off x="577736" y="2442531"/>
            <a:ext cx="1917070" cy="468115"/>
          </a:xfrm>
          <a:prstGeom prst="rect">
            <a:avLst/>
          </a:prstGeom>
        </p:spPr>
      </p:pic>
      <p:pic>
        <p:nvPicPr>
          <p:cNvPr id="5" name="图片 4"/>
          <p:cNvPicPr>
            <a:picLocks noChangeAspect="1"/>
          </p:cNvPicPr>
          <p:nvPr/>
        </p:nvPicPr>
        <p:blipFill>
          <a:blip r:embed="rId2"/>
          <a:stretch>
            <a:fillRect/>
          </a:stretch>
        </p:blipFill>
        <p:spPr>
          <a:xfrm>
            <a:off x="866698" y="894422"/>
            <a:ext cx="10457017" cy="1491601"/>
          </a:xfrm>
          <a:prstGeom prst="rect">
            <a:avLst/>
          </a:prstGeom>
        </p:spPr>
      </p:pic>
      <p:pic>
        <p:nvPicPr>
          <p:cNvPr id="6" name="篇章导图.eps" descr="id:2147487637;FounderCES"/>
          <p:cNvPicPr/>
          <p:nvPr/>
        </p:nvPicPr>
        <p:blipFill>
          <a:blip r:embed="rId3"/>
          <a:stretch>
            <a:fillRect/>
          </a:stretch>
        </p:blipFill>
        <p:spPr>
          <a:xfrm>
            <a:off x="622598" y="3133361"/>
            <a:ext cx="1778253" cy="495244"/>
          </a:xfrm>
          <a:prstGeom prst="rect">
            <a:avLst/>
          </a:prstGeom>
        </p:spPr>
      </p:pic>
      <p:pic>
        <p:nvPicPr>
          <p:cNvPr id="7" name="CX44.eps" descr="id:2147487644;FounderCES"/>
          <p:cNvPicPr/>
          <p:nvPr/>
        </p:nvPicPr>
        <p:blipFill>
          <a:blip r:embed="rId4"/>
          <a:stretch>
            <a:fillRect/>
          </a:stretch>
        </p:blipFill>
        <p:spPr>
          <a:xfrm>
            <a:off x="4150990" y="3198678"/>
            <a:ext cx="4626454" cy="253457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746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Chopsticks are a pair of sticks to be used when eating. They were first used in China and then introduced to other areas in the world. Chopsticks are considered one of the symbols of Chinese food culture. Here are three things you should know about them.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were chopsticks invented?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 people started to use chopsticks about 3,000 years ago during the Shang Dynasty. During the pre-Qin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period, chopsticks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called </a:t>
            </a:r>
            <a:r>
              <a:rPr lang="en-US" altLang="zh-CN" dirty="0">
                <a:solidFill>
                  <a:srgbClr val="000000"/>
                </a:solidFill>
                <a:latin typeface="+mn-ea"/>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Jia</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mn-ea"/>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in the Qin and Han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Dynasties, 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called </a:t>
            </a:r>
            <a:r>
              <a:rPr lang="en-US" altLang="zh-CN" dirty="0">
                <a:solidFill>
                  <a:srgbClr val="000000"/>
                </a:solidFill>
                <a:latin typeface="+mn-ea"/>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箸</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mn-ea"/>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“Zhu” shares the same pronunciation with “stop” in Chinese. By the Ming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Dynasty, people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began to call them </a:t>
            </a:r>
            <a:r>
              <a:rPr lang="en-US" altLang="zh-CN" dirty="0">
                <a:solidFill>
                  <a:srgbClr val="000000"/>
                </a:solidFill>
                <a:latin typeface="+mn-ea"/>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Kuai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mn-ea"/>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meaning “fast” in Chinese. This is the origin of today’s name of Chinese chopsticks.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ZZ1K.eps" descr="id:2147502134;FounderCES"/>
          <p:cNvPicPr/>
          <p:nvPr/>
        </p:nvPicPr>
        <p:blipFill>
          <a:blip r:embed="rId1"/>
          <a:stretch>
            <a:fillRect/>
          </a:stretch>
        </p:blipFill>
        <p:spPr>
          <a:xfrm>
            <a:off x="8903020" y="3717164"/>
            <a:ext cx="288032" cy="28803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7460"/>
          </a:xfrm>
        </p:spPr>
        <p:txBody>
          <a:bodyPr/>
          <a:lstStyle/>
          <a:p>
            <a:pPr indent="609600"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invented chopsticks?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no exact historical record about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 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many folk stories about it. One is that Jiang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Ziya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created chopsticks after getting an idea from a mythical bird. It is also said that Yu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Great,who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founded the Xia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Dynasty, used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sticks to pick up hot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food, so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chopsticks came into use.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should we pay attention to when using chopsticks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eating with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elders, Chinese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usually let the elders take up chopsticks first. Playing with chopsticks is thought to be impolite. It’s also impolite to tap chopsticks on your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bowl, because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ancient China beggars often did it.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03524"/>
            <a:ext cx="11485848" cy="1753235"/>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Chinese people start to use chopsticks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About 3,000 years ago.	B. About 2,</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years ago.</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About 1,</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years ago.	D. About 500 years ago.</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1603447"/>
            <a:ext cx="407484" cy="461665"/>
          </a:xfrm>
          <a:prstGeom prst="rect">
            <a:avLst/>
          </a:prstGeom>
        </p:spPr>
        <p:txBody>
          <a:bodyPr wrap="none">
            <a:spAutoFit/>
          </a:bodyPr>
          <a:lstStyle/>
          <a:p>
            <a:r>
              <a:rPr lang="en-US" altLang="zh-CN" sz="2400" dirty="0"/>
              <a:t>A</a:t>
            </a:r>
            <a:endParaRPr lang="zh-CN" altLang="en-US" dirty="0"/>
          </a:p>
        </p:txBody>
      </p:sp>
      <p:sp>
        <p:nvSpPr>
          <p:cNvPr id="5" name="内容占位符 1"/>
          <p:cNvSpPr txBox="1"/>
          <p:nvPr/>
        </p:nvSpPr>
        <p:spPr bwMode="auto">
          <a:xfrm>
            <a:off x="360854" y="3184916"/>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“Chinese people started to use chopsticks about 3,</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000 years ago during the Shang Dynasty</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可知，中国人开始使用筷子的时间大约在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3000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年前的商朝。故选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p:nvPr/>
        </p:nvSpPr>
        <p:spPr bwMode="auto">
          <a:xfrm>
            <a:off x="360854" y="3094168"/>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“During the pre-Qin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period, chopsticks</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were called </a:t>
            </a:r>
            <a:r>
              <a:rPr lang="en-US" altLang="zh-CN" b="1" dirty="0">
                <a:solidFill>
                  <a:srgbClr val="FF0000"/>
                </a:solidFill>
                <a:latin typeface="+mj-lt"/>
                <a:ea typeface="宋体" panose="02010600030101010101" pitchFamily="2" charset="-122"/>
                <a:cs typeface="Times New Roman" panose="02020603050405020304" pitchFamily="18" charset="0"/>
              </a:rPr>
              <a:t>‘</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Jia</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the Qin and Han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dynasties, they</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were called </a:t>
            </a:r>
            <a:r>
              <a:rPr lang="en-US" altLang="zh-CN" b="1" dirty="0">
                <a:solidFill>
                  <a:srgbClr val="FF0000"/>
                </a:solidFill>
                <a:latin typeface="+mj-lt"/>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Zhu</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箸</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By the Ming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Dynasty, people</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began to call them </a:t>
            </a:r>
            <a:r>
              <a:rPr lang="en-US" altLang="zh-CN" b="1" dirty="0">
                <a:solidFill>
                  <a:srgbClr val="FF0000"/>
                </a:solidFill>
                <a:latin typeface="+mj-lt"/>
                <a:ea typeface="宋体" panose="02010600030101010101" pitchFamily="2" charset="-122"/>
                <a:cs typeface="Times New Roman" panose="02020603050405020304" pitchFamily="18" charset="0"/>
              </a:rPr>
              <a:t>‘</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Kuai</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筷</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可知，筷子的名称演变顺序为</a:t>
            </a:r>
            <a:r>
              <a:rPr lang="en-US" altLang="zh-CN" b="1" dirty="0">
                <a:solidFill>
                  <a:srgbClr val="FF0000"/>
                </a:solidFill>
                <a:latin typeface="+mn-ea"/>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箸</a:t>
            </a:r>
            <a:r>
              <a:rPr lang="en-US" altLang="zh-CN"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筷</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412776"/>
            <a:ext cx="11485848" cy="1754326"/>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shows the right order of the name of chopsticks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箸</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筷</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箸</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筷</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筷</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箸</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箸</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筷</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Z1S.eps" descr="id:2147502141;FounderCES"/>
          <p:cNvPicPr/>
          <p:nvPr/>
        </p:nvPicPr>
        <p:blipFill>
          <a:blip r:embed="rId1"/>
          <a:stretch>
            <a:fillRect/>
          </a:stretch>
        </p:blipFill>
        <p:spPr>
          <a:xfrm>
            <a:off x="1460261" y="2186084"/>
            <a:ext cx="316835" cy="292584"/>
          </a:xfrm>
          <a:prstGeom prst="rect">
            <a:avLst/>
          </a:prstGeom>
        </p:spPr>
      </p:pic>
      <p:pic>
        <p:nvPicPr>
          <p:cNvPr id="4" name="ZZ1S.eps" descr="id:2147502141;FounderCES"/>
          <p:cNvPicPr/>
          <p:nvPr/>
        </p:nvPicPr>
        <p:blipFill>
          <a:blip r:embed="rId1"/>
          <a:stretch>
            <a:fillRect/>
          </a:stretch>
        </p:blipFill>
        <p:spPr>
          <a:xfrm>
            <a:off x="1468714" y="2698888"/>
            <a:ext cx="316835" cy="292584"/>
          </a:xfrm>
          <a:prstGeom prst="rect">
            <a:avLst/>
          </a:prstGeom>
        </p:spPr>
      </p:pic>
      <p:pic>
        <p:nvPicPr>
          <p:cNvPr id="5" name="ZZ1S.eps" descr="id:2147502141;FounderCES"/>
          <p:cNvPicPr/>
          <p:nvPr/>
        </p:nvPicPr>
        <p:blipFill>
          <a:blip r:embed="rId1"/>
          <a:stretch>
            <a:fillRect/>
          </a:stretch>
        </p:blipFill>
        <p:spPr>
          <a:xfrm>
            <a:off x="7691414" y="2169296"/>
            <a:ext cx="316835" cy="292584"/>
          </a:xfrm>
          <a:prstGeom prst="rect">
            <a:avLst/>
          </a:prstGeom>
        </p:spPr>
      </p:pic>
      <p:pic>
        <p:nvPicPr>
          <p:cNvPr id="6" name="ZZ1S.eps" descr="id:2147502141;FounderCES"/>
          <p:cNvPicPr/>
          <p:nvPr/>
        </p:nvPicPr>
        <p:blipFill>
          <a:blip r:embed="rId1"/>
          <a:stretch>
            <a:fillRect/>
          </a:stretch>
        </p:blipFill>
        <p:spPr>
          <a:xfrm>
            <a:off x="6451162" y="2706164"/>
            <a:ext cx="316835" cy="292584"/>
          </a:xfrm>
          <a:prstGeom prst="rect">
            <a:avLst/>
          </a:prstGeom>
        </p:spPr>
      </p:pic>
      <p:sp>
        <p:nvSpPr>
          <p:cNvPr id="7" name="矩形 6"/>
          <p:cNvSpPr/>
          <p:nvPr/>
        </p:nvSpPr>
        <p:spPr>
          <a:xfrm>
            <a:off x="838622" y="1512699"/>
            <a:ext cx="407484" cy="461665"/>
          </a:xfrm>
          <a:prstGeom prst="rect">
            <a:avLst/>
          </a:prstGeom>
        </p:spPr>
        <p:txBody>
          <a:bodyPr wrap="none">
            <a:spAutoFit/>
          </a:bodyPr>
          <a:lstStyle/>
          <a:p>
            <a:r>
              <a:rPr lang="en-US" altLang="zh-CN" sz="2400" dirty="0" smtClean="0"/>
              <a:t>D</a:t>
            </a:r>
            <a:endParaRPr lang="zh-CN" altLang="en-US" dirty="0"/>
          </a:p>
        </p:txBody>
      </p:sp>
      <p:pic>
        <p:nvPicPr>
          <p:cNvPr id="10" name="图片 9"/>
          <p:cNvPicPr>
            <a:picLocks noChangeAspect="1"/>
          </p:cNvPicPr>
          <p:nvPr/>
        </p:nvPicPr>
        <p:blipFill>
          <a:blip r:embed="rId2"/>
          <a:stretch>
            <a:fillRect/>
          </a:stretch>
        </p:blipFill>
        <p:spPr>
          <a:xfrm>
            <a:off x="791967" y="3785050"/>
            <a:ext cx="373906" cy="390599"/>
          </a:xfrm>
          <a:prstGeom prst="rect">
            <a:avLst/>
          </a:prstGeom>
        </p:spPr>
      </p:pic>
      <p:pic>
        <p:nvPicPr>
          <p:cNvPr id="11" name="图片 10"/>
          <p:cNvPicPr>
            <a:picLocks noChangeAspect="1"/>
          </p:cNvPicPr>
          <p:nvPr/>
        </p:nvPicPr>
        <p:blipFill>
          <a:blip r:embed="rId3"/>
          <a:stretch>
            <a:fillRect/>
          </a:stretch>
        </p:blipFill>
        <p:spPr>
          <a:xfrm>
            <a:off x="794607" y="4909754"/>
            <a:ext cx="364195" cy="37330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904996"/>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“Playing with chopsticks is thought to be impolite</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It’s also impolite to tap chopsticks on your bowl, because in ancient China beggars often did it</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可知，玩筷子和用筷子敲碗被认为是不礼貌的行为。故选</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156101"/>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thought to be impolite according to the text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Playing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chopsticks.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Picking up hot food with chopsticks.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Eating noodles with chopsticks.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Taking up chopsticks after the elders.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38622" y="1256024"/>
            <a:ext cx="407484" cy="461665"/>
          </a:xfrm>
          <a:prstGeom prst="rect">
            <a:avLst/>
          </a:prstGeom>
        </p:spPr>
        <p:txBody>
          <a:bodyPr wrap="none">
            <a:spAutoFit/>
          </a:bodyPr>
          <a:lstStyle/>
          <a:p>
            <a:r>
              <a:rPr lang="en-US" altLang="zh-CN" sz="2400" dirty="0"/>
              <a:t>A</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1"/>
          <p:cNvSpPr txBox="1"/>
          <p:nvPr/>
        </p:nvSpPr>
        <p:spPr bwMode="auto">
          <a:xfrm>
            <a:off x="360854" y="3280916"/>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篇章结构题。文章第一段总述筷子是中国饮食文化的象征，并引出下文要介绍的关于筷子的三件事：第二段介绍筷子的发明时间；第三段介绍谁发明了筷子；第四段介绍使用筷子的注意事项。所以文章结构是</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第一段</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）—分（</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第二、三、四段</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030084"/>
            <a:ext cx="11485848" cy="2031325"/>
          </a:xfrm>
        </p:spPr>
        <p:txBody>
          <a:bodyPr/>
          <a:lstStyle/>
          <a:p>
            <a:pPr hangingPunct="0">
              <a:spcAft>
                <a:spcPts val="0"/>
              </a:spcAft>
              <a:tabLst>
                <a:tab pos="448754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best shows the structure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text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223895" algn="l"/>
                <a:tab pos="6461125" algn="l"/>
                <a:tab pos="93249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223895" algn="l"/>
                <a:tab pos="6461125" algn="l"/>
                <a:tab pos="93249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C. 	D.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01322" y="1216564"/>
            <a:ext cx="2989398" cy="348388"/>
          </a:xfrm>
          <a:prstGeom prst="rect">
            <a:avLst/>
          </a:prstGeom>
        </p:spPr>
      </p:pic>
      <p:pic>
        <p:nvPicPr>
          <p:cNvPr id="4" name="cx05a.jpg" descr="id:2147502176;FounderCES"/>
          <p:cNvPicPr/>
          <p:nvPr/>
        </p:nvPicPr>
        <p:blipFill>
          <a:blip r:embed="rId2"/>
          <a:stretch>
            <a:fillRect/>
          </a:stretch>
        </p:blipFill>
        <p:spPr>
          <a:xfrm>
            <a:off x="838513" y="2344811"/>
            <a:ext cx="1453413" cy="720080"/>
          </a:xfrm>
          <a:prstGeom prst="rect">
            <a:avLst/>
          </a:prstGeom>
        </p:spPr>
      </p:pic>
      <p:pic>
        <p:nvPicPr>
          <p:cNvPr id="5" name="cx05b.jpg" descr="id:2147502183;FounderCES"/>
          <p:cNvPicPr/>
          <p:nvPr/>
        </p:nvPicPr>
        <p:blipFill>
          <a:blip r:embed="rId3"/>
          <a:stretch>
            <a:fillRect/>
          </a:stretch>
        </p:blipFill>
        <p:spPr>
          <a:xfrm>
            <a:off x="4150990" y="2196083"/>
            <a:ext cx="1002810" cy="1017536"/>
          </a:xfrm>
          <a:prstGeom prst="rect">
            <a:avLst/>
          </a:prstGeom>
        </p:spPr>
      </p:pic>
      <p:pic>
        <p:nvPicPr>
          <p:cNvPr id="6" name="cx05c.jpg" descr="id:2147502190;FounderCES"/>
          <p:cNvPicPr/>
          <p:nvPr/>
        </p:nvPicPr>
        <p:blipFill>
          <a:blip r:embed="rId4"/>
          <a:stretch>
            <a:fillRect/>
          </a:stretch>
        </p:blipFill>
        <p:spPr>
          <a:xfrm>
            <a:off x="7356521" y="2344811"/>
            <a:ext cx="1587415" cy="818741"/>
          </a:xfrm>
          <a:prstGeom prst="rect">
            <a:avLst/>
          </a:prstGeom>
        </p:spPr>
      </p:pic>
      <p:pic>
        <p:nvPicPr>
          <p:cNvPr id="7" name="cx05d.jpg" descr="id:2147502197;FounderCES"/>
          <p:cNvPicPr/>
          <p:nvPr/>
        </p:nvPicPr>
        <p:blipFill>
          <a:blip r:embed="rId5"/>
          <a:stretch>
            <a:fillRect/>
          </a:stretch>
        </p:blipFill>
        <p:spPr>
          <a:xfrm>
            <a:off x="10271670" y="2376470"/>
            <a:ext cx="1409236" cy="755421"/>
          </a:xfrm>
          <a:prstGeom prst="rect">
            <a:avLst/>
          </a:prstGeom>
        </p:spPr>
      </p:pic>
      <p:sp>
        <p:nvSpPr>
          <p:cNvPr id="8" name="矩形 7"/>
          <p:cNvSpPr/>
          <p:nvPr/>
        </p:nvSpPr>
        <p:spPr>
          <a:xfrm>
            <a:off x="838622" y="1130007"/>
            <a:ext cx="389850" cy="461665"/>
          </a:xfrm>
          <a:prstGeom prst="rect">
            <a:avLst/>
          </a:prstGeom>
        </p:spPr>
        <p:txBody>
          <a:bodyPr wrap="none">
            <a:spAutoFit/>
          </a:bodyPr>
          <a:lstStyle/>
          <a:p>
            <a:r>
              <a:rPr lang="en-US" altLang="zh-CN" sz="2400" dirty="0" smtClean="0"/>
              <a:t>B</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2622</Words>
  <Application>WPS 演示</Application>
  <PresentationFormat>自定义</PresentationFormat>
  <Paragraphs>50</Paragraphs>
  <Slides>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vt:i4>
      </vt:variant>
    </vt:vector>
  </HeadingPairs>
  <TitlesOfParts>
    <vt:vector size="18"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465</cp:revision>
  <dcterms:created xsi:type="dcterms:W3CDTF">2020-11-06T05:24:00Z</dcterms:created>
  <dcterms:modified xsi:type="dcterms:W3CDTF">2025-09-17T06:22:45Z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